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.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lvl1pPr algn="ctr" defTabSz="584200">
      <a:defRPr sz="3600">
        <a:latin typeface="Helvetica Light"/>
        <a:ea typeface="Helvetica Light"/>
        <a:cs typeface="Helvetica Light"/>
        <a:sym typeface="Helvetica Light"/>
      </a:defRPr>
    </a:lvl1pPr>
    <a:lvl2pPr algn="ctr" defTabSz="584200">
      <a:defRPr sz="3600">
        <a:latin typeface="Helvetica Light"/>
        <a:ea typeface="Helvetica Light"/>
        <a:cs typeface="Helvetica Light"/>
        <a:sym typeface="Helvetica Light"/>
      </a:defRPr>
    </a:lvl2pPr>
    <a:lvl3pPr algn="ctr" defTabSz="584200">
      <a:defRPr sz="3600">
        <a:latin typeface="Helvetica Light"/>
        <a:ea typeface="Helvetica Light"/>
        <a:cs typeface="Helvetica Light"/>
        <a:sym typeface="Helvetica Light"/>
      </a:defRPr>
    </a:lvl3pPr>
    <a:lvl4pPr algn="ctr" defTabSz="584200">
      <a:defRPr sz="3600">
        <a:latin typeface="Helvetica Light"/>
        <a:ea typeface="Helvetica Light"/>
        <a:cs typeface="Helvetica Light"/>
        <a:sym typeface="Helvetica Light"/>
      </a:defRPr>
    </a:lvl4pPr>
    <a:lvl5pPr algn="ctr" defTabSz="584200">
      <a:defRPr sz="3600">
        <a:latin typeface="Helvetica Light"/>
        <a:ea typeface="Helvetica Light"/>
        <a:cs typeface="Helvetica Light"/>
        <a:sym typeface="Helvetica Light"/>
      </a:defRPr>
    </a:lvl5pPr>
    <a:lvl6pPr algn="ctr" defTabSz="584200">
      <a:defRPr sz="3600">
        <a:latin typeface="Helvetica Light"/>
        <a:ea typeface="Helvetica Light"/>
        <a:cs typeface="Helvetica Light"/>
        <a:sym typeface="Helvetica Light"/>
      </a:defRPr>
    </a:lvl6pPr>
    <a:lvl7pPr algn="ctr" defTabSz="584200">
      <a:defRPr sz="3600">
        <a:latin typeface="Helvetica Light"/>
        <a:ea typeface="Helvetica Light"/>
        <a:cs typeface="Helvetica Light"/>
        <a:sym typeface="Helvetica Light"/>
      </a:defRPr>
    </a:lvl7pPr>
    <a:lvl8pPr algn="ctr" defTabSz="584200">
      <a:defRPr sz="3600">
        <a:latin typeface="Helvetica Light"/>
        <a:ea typeface="Helvetica Light"/>
        <a:cs typeface="Helvetica Light"/>
        <a:sym typeface="Helvetica Light"/>
      </a:defRPr>
    </a:lvl8pPr>
    <a:lvl9pPr algn="ctr" defTabSz="584200">
      <a:defRPr sz="3600"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K2 offers views of diverse stellar environments — metallicity, bulge, halo, disc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this shows campaigns 1-8, but 1-10 have data, 11-14 have target lists and 15 and 16 are planned.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Red giant oscillators give precise (10%) ages, masses (10%), and radii (5%)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Galactic archaeology!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sources of systematic error in measurement: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“various technical reasons to believe we can do better”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put blue/red spectro/seismic gravity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high-pass filtering — some is necessary because BAM does not account for low-frequency activity; but if too much, then granulation is filtered out.</a:t>
            </a:r>
          </a:p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error in relation (slope and intercept) is less than 1 per cent.</a:t>
            </a:r>
          </a:p>
          <a:p>
            <a:pPr lvl="0">
              <a:lnSpc>
                <a:spcPct val="117999"/>
              </a:lnSpc>
              <a:defRPr sz="1800"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Ricardo Schiavon APOGEE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2 in 6791 and 1 in 6819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put DEVIATION on y-axis label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put CIRCLE for calibrator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PUT LABELS: “SEISMIC LIMIT” and “OUR DATA”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seismic data on top, and the granulation data on the bottom.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GALAXIA MODEL WITH CUTOFF OF 1.8 and WITHOUT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sources of systematic error in measurement: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“various technical reasons to believe we can do better”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put blue/red spectro/seismic gravity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high-pass filtering — some is necessary because BAM does not account for low-frequency activity; but if too much, then granulation is filtered out.</a:t>
            </a:r>
          </a:p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error in relation (slope and intercept) is less than 1 per cent.</a:t>
            </a:r>
          </a:p>
          <a:p>
            <a:pPr lvl="0">
              <a:lnSpc>
                <a:spcPct val="117999"/>
              </a:lnSpc>
              <a:defRPr sz="1800"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comparable to SEGUE distance precisions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“ASTEROSEISMIC: LOCAL”; “GRANULATION: GLOBAL”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C7: toward Galactic center (Sagittarius)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C6 : near Virgo, well above plane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C4 : near Taurs, anti-center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C1 : near Virgo, nearly perfectly out of plane</a:t>
            </a:r>
          </a:p>
          <a:p>
            <a:pPr lvl="0">
              <a:lnSpc>
                <a:spcPct val="117999"/>
              </a:lnSpc>
              <a:defRPr sz="1800"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comparable to SEGUE distance precisions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“ASTEROSEISMIC: LOCAL”; “GRANULATION: GLOBAL”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C7: toward Galactic center (Sagittarius)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C6 : near Virgo, well above plane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C4 : near Taurs, anti-center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C1 : near Virgo, nearly perfectly out of plane</a:t>
            </a:r>
          </a:p>
          <a:p>
            <a:pPr lvl="0">
              <a:lnSpc>
                <a:spcPct val="117999"/>
              </a:lnSpc>
              <a:defRPr sz="1800"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comparable to SEGUE distance precisions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“ASTEROSEISMIC: LOCAL”; “GRANULATION: GLOBAL”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C7: toward Galactic center (Sagittarius)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C6 : near Virgo, well above plane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C4 : near Taurs, anti-center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C1 : near Virgo, nearly perfectly out of plane</a:t>
            </a:r>
          </a:p>
          <a:p>
            <a:pPr lvl="0">
              <a:lnSpc>
                <a:spcPct val="117999"/>
              </a:lnSpc>
              <a:defRPr sz="1800"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can improve on method… light curve systematics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continuous viewing zone red giants</a:t>
            </a:r>
          </a:p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asteroseismology will out-perform Gaia on distances for greater than 5kpc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sz="2200"/>
              <a:t>*** SIMILAR TO FLICKER ***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comparable to SEGUE distance precisions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“ASTEROSEISMIC: LOCAL”; “GRANULATION: GLOBAL”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C7: toward Galactic center (Sagittarius)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C6 : near Virgo, well above plane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C4 : near Taurs, anti-center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C1 : near Virgo, nearly perfectly out of plane</a:t>
            </a:r>
          </a:p>
          <a:p>
            <a:pPr lvl="0">
              <a:lnSpc>
                <a:spcPct val="117999"/>
              </a:lnSpc>
              <a:defRPr sz="1800"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comparable to SEGUE distance precisions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“ASTEROSEISMIC: LOCAL”; “GRANULATION: GLOBAL”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C7: toward Galactic center (Sagittarius)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C6 : near Virgo, well above plane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C4 : near Taurs, anti-center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C1 : near Virgo, nearly perfectly out of plane</a:t>
            </a:r>
          </a:p>
          <a:p>
            <a:pPr lvl="0">
              <a:lnSpc>
                <a:spcPct val="117999"/>
              </a:lnSpc>
              <a:defRPr sz="1800"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Handberg, with all Quarters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depending on how well can measure numax, can get very precise logg:</a:t>
            </a:r>
          </a:p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\mathrm{Relative\ flux}\ [ppm].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Tuckers out below log g 2.5 — at red clump gravities and below. so all giants more luminous than this are missed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this is because the red clump oscillation modes enter in at about 8 hours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spread in flicker — log g relation near clump for the same reason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“relies on already knowing the answer”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higher cadence won’t help of course — it is the baseline of the time series that will determine how well you can resolve the modes of high-luminosity giants.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sz="2200"/>
              <a:t>VIRGO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8" name="Shape 3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depending on how well can measure numax, can get very precise logg:</a:t>
            </a:r>
          </a:p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\mathrm{Relative\ flux}\ [ppm].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6" name="Shape 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Handberg, with all Quarters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depending on how well can measure numax, can get very precise logg:</a:t>
            </a:r>
          </a:p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\mathrm{Relative\ flux}\ [ppm].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this is what a typical K2 star looks like — a red clump star.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numax is related to surface gravity (Brown et al. 1991; Kjeldsen &amp; Bedding 1995)</a:t>
            </a:r>
          </a:p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g \propto \nu_{\mathrm{max}} T_{\mathrm{eff}}^{\frac{1}{2}}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\nu_{\mathrm{max}} = 35 \mu \mathrm{Hz}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\log g = 2.46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T_{\mathrm{eff}} = 4700 \mathrm{K}</a:t>
            </a:r>
          </a:p>
          <a:p>
            <a:pPr lvl="0">
              <a:lnSpc>
                <a:spcPct val="117999"/>
              </a:lnSpc>
              <a:defRPr sz="1800"/>
            </a:pP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but these spectra show more than just oscillations…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complete between 40 and 270 muhz 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1200 confirmed oscillators out of 8600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Data Release 1 (Stello, Zinn, et al. 2017): ~1200 stars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see Chaplin+ 2011 for predicting whether or not something is observable.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sz="2200"/>
              <a:t>BAM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SO WHAT CAN WE DO: GRAN</a:t>
            </a:r>
          </a:p>
          <a:p>
            <a:pPr lvl="0">
              <a:lnSpc>
                <a:spcPct val="117999"/>
              </a:lnSpc>
              <a:defRPr sz="1800"/>
            </a:pPr>
            <a:r>
              <a:rPr sz="2200"/>
              <a:t>it appears like a non-detection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it appears like a non-detection</a:t>
            </a:r>
          </a:p>
          <a:p>
            <a:pPr lvl="0">
              <a:lnSpc>
                <a:spcPct val="117999"/>
              </a:lnSpc>
              <a:defRPr sz="1800"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2200"/>
              <a:t>it appears like a non-detection</a:t>
            </a:r>
          </a:p>
          <a:p>
            <a:pPr lvl="0">
              <a:lnSpc>
                <a:spcPct val="117999"/>
              </a:lnSpc>
              <a:defRPr sz="1800"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762000" y="0"/>
            <a:ext cx="11480800" cy="25527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762000" y="25400"/>
            <a:ext cx="11480800" cy="49784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762000" y="5156200"/>
            <a:ext cx="114808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One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Two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Three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Four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sz="8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effectLst/>
              </a:defRPr>
            </a:pPr>
            <a:r>
              <a:rPr sz="8000"/>
              <a:t>Title Text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4279900"/>
            <a:ext cx="10464800" cy="38608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0"/>
            <a:ext cx="5334000" cy="4622800"/>
          </a:xfrm>
          <a:prstGeom prst="rect">
            <a:avLst/>
          </a:prstGeom>
        </p:spPr>
        <p:txBody>
          <a:bodyPr anchor="b"/>
          <a:lstStyle>
            <a:lvl1pPr>
              <a:defRPr b="0" sz="6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effectLst/>
              </a:defRPr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952500" y="93506"/>
            <a:ext cx="11099800" cy="2860988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solidFill>
                  <a:srgbClr val="000000"/>
                </a:solidFill>
              </a:defRPr>
            </a:lvl1pPr>
            <a:lvl2pPr marL="685800" indent="-342900">
              <a:spcBef>
                <a:spcPts val="3200"/>
              </a:spcBef>
              <a:defRPr sz="2800">
                <a:solidFill>
                  <a:srgbClr val="000000"/>
                </a:solidFill>
              </a:defRPr>
            </a:lvl2pPr>
            <a:lvl3pPr marL="1028700" indent="-342900">
              <a:spcBef>
                <a:spcPts val="3200"/>
              </a:spcBef>
              <a:defRPr sz="2800">
                <a:solidFill>
                  <a:srgbClr val="000000"/>
                </a:solidFill>
              </a:defRPr>
            </a:lvl3pPr>
            <a:lvl4pPr marL="1371600" indent="-342900">
              <a:spcBef>
                <a:spcPts val="3200"/>
              </a:spcBef>
              <a:defRPr sz="2800">
                <a:solidFill>
                  <a:srgbClr val="000000"/>
                </a:solidFill>
              </a:defRPr>
            </a:lvl4pPr>
            <a:lvl5pPr marL="1714500" indent="-342900">
              <a:spcBef>
                <a:spcPts val="3200"/>
              </a:spcBef>
              <a:defRPr sz="28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 advClick="1"/>
  <p:txStyles>
    <p:titleStyle>
      <a:lvl1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1pPr>
      <a:lvl2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2pPr>
      <a:lvl3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3pPr>
      <a:lvl4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4pPr>
      <a:lvl5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5pPr>
      <a:lvl6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6pPr>
      <a:lvl7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7pPr>
      <a:lvl8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8pPr>
      <a:lvl9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j-lt"/>
          <a:ea typeface="+mj-ea"/>
          <a:cs typeface="+mj-cs"/>
          <a:sym typeface="Helvetica Neue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5.tif"/><Relationship Id="rId5" Type="http://schemas.openxmlformats.org/officeDocument/2006/relationships/image" Target="../media/image3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tif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2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33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2.tif"/><Relationship Id="rId9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4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5.tif"/><Relationship Id="rId5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body" idx="1"/>
          </p:nvPr>
        </p:nvSpPr>
        <p:spPr>
          <a:xfrm>
            <a:off x="762000" y="5156199"/>
            <a:ext cx="11480800" cy="3225306"/>
          </a:xfrm>
          <a:prstGeom prst="rect">
            <a:avLst/>
          </a:prstGeom>
        </p:spPr>
        <p:txBody>
          <a:bodyPr/>
          <a:lstStyle/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i="1" sz="16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25400" dist="10160" dir="5400000">
                    <a:srgbClr val="000000"/>
                  </a:outerShdw>
                </a:effectLst>
              </a:rPr>
              <a:t>Kepler &amp; K2 Science Conference IV</a:t>
            </a:r>
            <a:endParaRPr i="1" sz="1600">
              <a:solidFill>
                <a:srgbClr val="000000">
                  <a:alpha val="47843"/>
                </a:srgbClr>
              </a:solidFill>
              <a:effectLst>
                <a:outerShdw sx="100000" sy="100000" kx="0" ky="0" algn="b" rotWithShape="0" blurRad="2540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i="1" sz="16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25400" dist="10160" dir="5400000">
                    <a:srgbClr val="000000"/>
                  </a:outerShdw>
                </a:effectLst>
              </a:rPr>
              <a:t> 20 June 2017</a:t>
            </a:r>
            <a:endParaRPr i="1" sz="1600">
              <a:solidFill>
                <a:srgbClr val="000000">
                  <a:alpha val="47843"/>
                </a:srgbClr>
              </a:solidFill>
              <a:effectLst>
                <a:outerShdw sx="100000" sy="100000" kx="0" ky="0" algn="b" rotWithShape="0" blurRad="2540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endParaRPr sz="900">
              <a:effectLst>
                <a:outerShdw sx="100000" sy="100000" kx="0" ky="0" algn="b" rotWithShape="0" blurRad="2540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endParaRPr sz="900">
              <a:effectLst>
                <a:outerShdw sx="100000" sy="100000" kx="0" ky="0" algn="b" rotWithShape="0" blurRad="2540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endParaRPr sz="900">
              <a:effectLst>
                <a:outerShdw sx="100000" sy="100000" kx="0" ky="0" algn="b" rotWithShape="0" blurRad="2540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b="1" sz="4000">
                <a:solidFill>
                  <a:srgbClr val="FFFFFF"/>
                </a:solidFill>
                <a:effectLst>
                  <a:outerShdw sx="100000" sy="100000" kx="0" ky="0" algn="b" rotWithShape="0" blurRad="25400" dist="10160" dir="540000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rPr>
              <a:t>Joel C. Zinn</a:t>
            </a:r>
            <a:endParaRPr b="1" sz="4000">
              <a:effectLst>
                <a:outerShdw sx="100000" sy="100000" kx="0" ky="0" algn="b" rotWithShape="0" blurRad="25400" dist="10160" dir="5400000">
                  <a:srgbClr val="000000"/>
                </a:outerShdw>
              </a:effectLst>
              <a:latin typeface="+mj-lt"/>
              <a:ea typeface="+mj-ea"/>
              <a:cs typeface="+mj-cs"/>
              <a:sym typeface="Helvetica Neue"/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b="1" sz="4000">
                <a:solidFill>
                  <a:srgbClr val="FFFFFF"/>
                </a:solidFill>
                <a:effectLst>
                  <a:outerShdw sx="100000" sy="100000" kx="0" ky="0" algn="b" rotWithShape="0" blurRad="25400" dist="10160" dir="540000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rPr>
              <a:t>Ohio State University</a:t>
            </a:r>
            <a:endParaRPr b="1" sz="4000">
              <a:effectLst>
                <a:outerShdw sx="100000" sy="100000" kx="0" ky="0" algn="b" rotWithShape="0" blurRad="25400" dist="10160" dir="5400000">
                  <a:srgbClr val="000000"/>
                </a:outerShdw>
              </a:effectLst>
              <a:latin typeface="+mj-lt"/>
              <a:ea typeface="+mj-ea"/>
              <a:cs typeface="+mj-cs"/>
              <a:sym typeface="Helvetica Neue"/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endParaRPr sz="1600">
              <a:effectLst>
                <a:outerShdw sx="100000" sy="100000" kx="0" ky="0" algn="b" rotWithShape="0" blurRad="2540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CCCCCC"/>
                </a:solidFill>
                <a:effectLst>
                  <a:outerShdw sx="100000" sy="100000" kx="0" ky="0" algn="b" rotWithShape="0" blurRad="25400" dist="10160" dir="5400000">
                    <a:srgbClr val="000000"/>
                  </a:outerShdw>
                </a:effectLst>
              </a:rPr>
              <a:t>with D. Stello, M. H. Pinsonneault, D. Huber</a:t>
            </a:r>
            <a:endParaRPr sz="1600">
              <a:solidFill>
                <a:srgbClr val="CCCCCC"/>
              </a:solidFill>
              <a:effectLst>
                <a:outerShdw sx="100000" sy="100000" kx="0" ky="0" algn="b" rotWithShape="0" blurRad="25400" dist="10160" dir="5400000">
                  <a:srgbClr val="000000"/>
                </a:outerShdw>
              </a:effectLst>
            </a:endParaRPr>
          </a:p>
          <a:p>
            <a:pPr lvl="0" defTabSz="233679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CCCCCC"/>
                </a:solidFill>
                <a:effectLst>
                  <a:outerShdw sx="100000" sy="100000" kx="0" ky="0" algn="b" rotWithShape="0" blurRad="25400" dist="10160" dir="5400000">
                    <a:srgbClr val="000000"/>
                  </a:outerShdw>
                </a:effectLst>
              </a:rPr>
              <a:t>and Aldo Serenelli, Keivan Stassun, Jamie Tayar, &amp; Fabienne Bastien</a:t>
            </a:r>
          </a:p>
        </p:txBody>
      </p:sp>
      <p:sp>
        <p:nvSpPr>
          <p:cNvPr id="41" name="Shape 4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 defTabSz="566673">
              <a:defRPr b="0" sz="1800">
                <a:solidFill>
                  <a:srgbClr val="000000"/>
                </a:solidFill>
                <a:effectLst/>
              </a:defRPr>
            </a:pPr>
            <a:r>
              <a:rPr b="1" sz="6200">
                <a:solidFill>
                  <a:srgbClr val="FFFFFF"/>
                </a:solidFill>
                <a:effectLst>
                  <a:outerShdw sx="100000" sy="100000" kx="0" ky="0" algn="b" rotWithShape="0" blurRad="50800" dist="24638" dir="5400000">
                    <a:srgbClr val="000000"/>
                  </a:outerShdw>
                </a:effectLst>
              </a:rPr>
              <a:t>Mind the GAP</a:t>
            </a:r>
            <a:endParaRPr sz="6200">
              <a:effectLst>
                <a:outerShdw sx="100000" sy="100000" kx="0" ky="0" algn="b" rotWithShape="0" blurRad="50800" dist="24638" dir="5400000">
                  <a:srgbClr val="000000"/>
                </a:outerShdw>
              </a:effectLst>
            </a:endParaRPr>
          </a:p>
          <a:p>
            <a:pPr lvl="0" defTabSz="566673">
              <a:defRPr b="0" sz="1800">
                <a:solidFill>
                  <a:srgbClr val="000000"/>
                </a:solidFill>
                <a:effectLst/>
              </a:defRPr>
            </a:pPr>
            <a:r>
              <a:rPr b="1" sz="4800">
                <a:solidFill>
                  <a:srgbClr val="FFFFFF"/>
                </a:solidFill>
                <a:effectLst>
                  <a:outerShdw sx="100000" sy="100000" kx="0" ky="0" algn="b" rotWithShape="0" blurRad="50800" dist="24638" dir="5400000">
                    <a:srgbClr val="000000"/>
                  </a:outerShdw>
                </a:effectLst>
              </a:rPr>
              <a:t>A 360 degree view of the Galaxy with the K2 Galactic Archaeology Program</a:t>
            </a:r>
          </a:p>
        </p:txBody>
      </p:sp>
      <p:pic>
        <p:nvPicPr>
          <p:cNvPr id="42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83" y="8671944"/>
            <a:ext cx="964290" cy="964289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977127" y="8862913"/>
            <a:ext cx="2362582" cy="63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5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@joelczinn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Surface gravities for</a:t>
            </a:r>
            <a:endParaRPr b="1" sz="6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log g &lt;1.8</a:t>
            </a:r>
          </a:p>
        </p:txBody>
      </p:sp>
      <p:pic>
        <p:nvPicPr>
          <p:cNvPr id="147" name="image1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1956" y="3052268"/>
            <a:ext cx="2924845" cy="47353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49" name="Shape 149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pic>
        <p:nvPicPr>
          <p:cNvPr id="150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3199" y="2769798"/>
            <a:ext cx="6261456" cy="624015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pic>
        <p:nvPicPr>
          <p:cNvPr id="152" name="image3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846" y="2772359"/>
            <a:ext cx="6261456" cy="621924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6824998" y="3213836"/>
            <a:ext cx="2832566" cy="606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63" y="11893"/>
                </a:moveTo>
                <a:lnTo>
                  <a:pt x="3763" y="21600"/>
                </a:lnTo>
                <a:lnTo>
                  <a:pt x="0" y="10800"/>
                </a:lnTo>
                <a:lnTo>
                  <a:pt x="3763" y="0"/>
                </a:lnTo>
                <a:lnTo>
                  <a:pt x="3763" y="9707"/>
                </a:lnTo>
                <a:lnTo>
                  <a:pt x="21600" y="9707"/>
                </a:lnTo>
                <a:lnTo>
                  <a:pt x="21600" y="11893"/>
                </a:lnTo>
                <a:close/>
              </a:path>
            </a:pathLst>
          </a:custGeom>
          <a:gradFill>
            <a:gsLst>
              <a:gs pos="0">
                <a:srgbClr val="FB4912"/>
              </a:gs>
              <a:gs pos="100000">
                <a:srgbClr val="C82506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8108615" y="3663949"/>
            <a:ext cx="26295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oscillations</a:t>
            </a:r>
          </a:p>
        </p:txBody>
      </p:sp>
      <p:sp>
        <p:nvSpPr>
          <p:cNvPr id="155" name="Shape 155"/>
          <p:cNvSpPr/>
          <p:nvPr/>
        </p:nvSpPr>
        <p:spPr>
          <a:xfrm>
            <a:off x="5417152" y="2716750"/>
            <a:ext cx="1841802" cy="1269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DB402B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8443458" y="4430235"/>
            <a:ext cx="2832567" cy="606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63" y="11893"/>
                </a:moveTo>
                <a:lnTo>
                  <a:pt x="3763" y="21600"/>
                </a:lnTo>
                <a:lnTo>
                  <a:pt x="0" y="10800"/>
                </a:lnTo>
                <a:lnTo>
                  <a:pt x="3763" y="0"/>
                </a:lnTo>
                <a:lnTo>
                  <a:pt x="3763" y="9707"/>
                </a:lnTo>
                <a:lnTo>
                  <a:pt x="21600" y="9707"/>
                </a:lnTo>
                <a:lnTo>
                  <a:pt x="21600" y="11893"/>
                </a:lnTo>
                <a:close/>
              </a:path>
            </a:pathLst>
          </a:custGeom>
          <a:gradFill>
            <a:gsLst>
              <a:gs pos="0">
                <a:srgbClr val="FB4912"/>
              </a:gs>
              <a:gs pos="100000">
                <a:srgbClr val="C82506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9965084" y="4792174"/>
            <a:ext cx="26034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granulation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Granulation gravity</a:t>
            </a:r>
          </a:p>
        </p:txBody>
      </p:sp>
      <p:sp>
        <p:nvSpPr>
          <p:cNvPr id="162" name="Shape 162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63" name="Shape 163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pic>
        <p:nvPicPr>
          <p:cNvPr id="164" name="image1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627" y="2459901"/>
            <a:ext cx="8150460" cy="6112847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sp>
        <p:nvSpPr>
          <p:cNvPr id="166" name="Shape 166"/>
          <p:cNvSpPr/>
          <p:nvPr/>
        </p:nvSpPr>
        <p:spPr>
          <a:xfrm rot="16200000">
            <a:off x="-2907716" y="4933951"/>
            <a:ext cx="674676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FFFF"/>
                </a:solidFill>
              </a:rPr>
              <a:t>granulation amplitude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xfrm>
            <a:off x="9496262" y="2609850"/>
            <a:ext cx="3470439" cy="6286500"/>
          </a:xfrm>
          <a:prstGeom prst="rect">
            <a:avLst/>
          </a:prstGeom>
        </p:spPr>
        <p:txBody>
          <a:bodyPr/>
          <a:lstStyle/>
          <a:p>
            <a:pPr lvl="0" marL="806024" indent="-806024" defTabSz="560830">
              <a:spcBef>
                <a:spcPts val="40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Similar to ‘Flicker’ gravity (Bastien+ 2013)</a:t>
            </a:r>
            <a:endParaRPr sz="3400"/>
          </a:p>
          <a:p>
            <a:pPr lvl="0" marL="806024" indent="-806024" defTabSz="560830">
              <a:spcBef>
                <a:spcPts val="40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Granulation gravity uses information from entire power spectrum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body" idx="1"/>
          </p:nvPr>
        </p:nvSpPr>
        <p:spPr>
          <a:xfrm>
            <a:off x="1281475" y="2330450"/>
            <a:ext cx="11099803" cy="62865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72" name="image6.tif"/>
          <p:cNvPicPr/>
          <p:nvPr/>
        </p:nvPicPr>
        <p:blipFill>
          <a:blip r:embed="rId3">
            <a:extLst/>
          </a:blip>
          <a:srcRect l="5433" t="32659" r="1043" b="16062"/>
          <a:stretch>
            <a:fillRect/>
          </a:stretch>
        </p:blipFill>
        <p:spPr>
          <a:xfrm>
            <a:off x="1158695" y="2822354"/>
            <a:ext cx="10552646" cy="422052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952500" y="512232"/>
            <a:ext cx="11099800" cy="2159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APOGEE spectroscopic gravity calibrators</a:t>
            </a:r>
          </a:p>
        </p:txBody>
      </p:sp>
      <p:sp>
        <p:nvSpPr>
          <p:cNvPr id="174" name="Shape 174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75" name="Shape 175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176" name="Shape 176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sp>
        <p:nvSpPr>
          <p:cNvPr id="177" name="Shape 177"/>
          <p:cNvSpPr/>
          <p:nvPr/>
        </p:nvSpPr>
        <p:spPr>
          <a:xfrm>
            <a:off x="1163405" y="3134386"/>
            <a:ext cx="1239906" cy="2268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1154475" y="2674988"/>
            <a:ext cx="10695851" cy="490833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9" name="Shape 179"/>
          <p:cNvSpPr/>
          <p:nvPr/>
        </p:nvSpPr>
        <p:spPr>
          <a:xfrm rot="16200000">
            <a:off x="-2198736" y="5314951"/>
            <a:ext cx="558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FFFF"/>
                </a:solidFill>
              </a:rPr>
              <a:t>difference in log g</a:t>
            </a:r>
          </a:p>
        </p:txBody>
      </p:sp>
      <p:sp>
        <p:nvSpPr>
          <p:cNvPr id="180" name="Shape 180"/>
          <p:cNvSpPr/>
          <p:nvPr/>
        </p:nvSpPr>
        <p:spPr>
          <a:xfrm>
            <a:off x="3441317" y="3500942"/>
            <a:ext cx="2703101" cy="1863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DB402B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1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302" y="1912061"/>
            <a:ext cx="4705289" cy="3528966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Granulation gravity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xfrm>
            <a:off x="8581862" y="2603500"/>
            <a:ext cx="3470439" cy="6286500"/>
          </a:xfrm>
          <a:prstGeom prst="rect">
            <a:avLst/>
          </a:prstGeom>
        </p:spPr>
        <p:txBody>
          <a:bodyPr/>
          <a:lstStyle/>
          <a:p>
            <a:pPr lvl="0" marL="889000" indent="-8890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Information from entire power spectrum</a:t>
            </a:r>
            <a:endParaRPr sz="3600">
              <a:solidFill>
                <a:srgbClr val="FFFFFF"/>
              </a:solidFill>
            </a:endParaRPr>
          </a:p>
          <a:p>
            <a:pPr lvl="0" marL="889000" indent="-8890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0.1 dex precision down to ~ log g 0.4</a:t>
            </a:r>
          </a:p>
        </p:txBody>
      </p:sp>
      <p:sp>
        <p:nvSpPr>
          <p:cNvPr id="187" name="Shape 187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88" name="Shape 188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189" name="Shape 189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pic>
        <p:nvPicPr>
          <p:cNvPr id="190" name="image1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271" y="4962917"/>
            <a:ext cx="4705533" cy="352915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>
            <a:off x="1732789" y="4895453"/>
            <a:ext cx="3712370" cy="2444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5326398" y="3124936"/>
            <a:ext cx="2832565" cy="606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63" y="11893"/>
                </a:moveTo>
                <a:lnTo>
                  <a:pt x="3763" y="21600"/>
                </a:lnTo>
                <a:lnTo>
                  <a:pt x="0" y="10800"/>
                </a:lnTo>
                <a:lnTo>
                  <a:pt x="3763" y="0"/>
                </a:lnTo>
                <a:lnTo>
                  <a:pt x="3763" y="9707"/>
                </a:lnTo>
                <a:lnTo>
                  <a:pt x="21600" y="9707"/>
                </a:lnTo>
                <a:lnTo>
                  <a:pt x="21600" y="11893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4950100" y="3858683"/>
            <a:ext cx="40020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asteroseismology</a:t>
            </a:r>
          </a:p>
        </p:txBody>
      </p:sp>
      <p:sp>
        <p:nvSpPr>
          <p:cNvPr id="194" name="Shape 194"/>
          <p:cNvSpPr/>
          <p:nvPr/>
        </p:nvSpPr>
        <p:spPr>
          <a:xfrm>
            <a:off x="5776407" y="6652683"/>
            <a:ext cx="26034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granulation</a:t>
            </a:r>
          </a:p>
        </p:txBody>
      </p:sp>
      <p:sp>
        <p:nvSpPr>
          <p:cNvPr id="195" name="Shape 195"/>
          <p:cNvSpPr/>
          <p:nvPr/>
        </p:nvSpPr>
        <p:spPr>
          <a:xfrm>
            <a:off x="1632549" y="6397135"/>
            <a:ext cx="2070397" cy="1427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DB402B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6" name="Shape 196"/>
          <p:cNvSpPr/>
          <p:nvPr/>
        </p:nvSpPr>
        <p:spPr>
          <a:xfrm rot="16200000">
            <a:off x="-3110916" y="4730751"/>
            <a:ext cx="674676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FFFF"/>
                </a:solidFill>
              </a:rPr>
              <a:t>granulation amplitude</a:t>
            </a:r>
          </a:p>
        </p:txBody>
      </p:sp>
      <p:pic>
        <p:nvPicPr>
          <p:cNvPr id="197" name="image2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9302" y="4962917"/>
            <a:ext cx="4705290" cy="352896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5453398" y="5918937"/>
            <a:ext cx="2832565" cy="606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63" y="11893"/>
                </a:moveTo>
                <a:lnTo>
                  <a:pt x="3763" y="21600"/>
                </a:lnTo>
                <a:lnTo>
                  <a:pt x="0" y="10800"/>
                </a:lnTo>
                <a:lnTo>
                  <a:pt x="3763" y="0"/>
                </a:lnTo>
                <a:lnTo>
                  <a:pt x="3763" y="9707"/>
                </a:lnTo>
                <a:lnTo>
                  <a:pt x="21600" y="9707"/>
                </a:lnTo>
                <a:lnTo>
                  <a:pt x="21600" y="11893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21.png"/>
          <p:cNvPicPr/>
          <p:nvPr/>
        </p:nvPicPr>
        <p:blipFill>
          <a:blip r:embed="rId3">
            <a:extLst/>
          </a:blip>
          <a:srcRect l="20004" t="9599" r="17116" b="8279"/>
          <a:stretch>
            <a:fillRect/>
          </a:stretch>
        </p:blipFill>
        <p:spPr>
          <a:xfrm>
            <a:off x="193185" y="2547518"/>
            <a:ext cx="6796285" cy="665718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Halo stars in K2 with asteroseismic gravity</a:t>
            </a:r>
          </a:p>
        </p:txBody>
      </p:sp>
      <p:sp>
        <p:nvSpPr>
          <p:cNvPr id="204" name="Shape 204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205" name="Shape 205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206" name="Shape 206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sp>
        <p:nvSpPr>
          <p:cNvPr id="207" name="Shape 207"/>
          <p:cNvSpPr/>
          <p:nvPr/>
        </p:nvSpPr>
        <p:spPr>
          <a:xfrm>
            <a:off x="2741600" y="5014447"/>
            <a:ext cx="1699173" cy="1709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/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7548364" y="2580215"/>
            <a:ext cx="6987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C6</a:t>
            </a:r>
          </a:p>
        </p:txBody>
      </p:sp>
      <p:sp>
        <p:nvSpPr>
          <p:cNvPr id="209" name="Shape 209"/>
          <p:cNvSpPr/>
          <p:nvPr/>
        </p:nvSpPr>
        <p:spPr>
          <a:xfrm flipH="1">
            <a:off x="7224259" y="5476664"/>
            <a:ext cx="951667" cy="54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90" y="15186"/>
                </a:moveTo>
                <a:lnTo>
                  <a:pt x="12490" y="21600"/>
                </a:lnTo>
                <a:lnTo>
                  <a:pt x="0" y="10800"/>
                </a:lnTo>
                <a:lnTo>
                  <a:pt x="12490" y="0"/>
                </a:lnTo>
                <a:lnTo>
                  <a:pt x="12490" y="6414"/>
                </a:lnTo>
                <a:lnTo>
                  <a:pt x="21600" y="6414"/>
                </a:lnTo>
                <a:lnTo>
                  <a:pt x="21600" y="15186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7025905" y="6044809"/>
            <a:ext cx="195683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Galactic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center</a:t>
            </a:r>
          </a:p>
        </p:txBody>
      </p:sp>
      <p:sp>
        <p:nvSpPr>
          <p:cNvPr id="211" name="Shape 211"/>
          <p:cNvSpPr/>
          <p:nvPr/>
        </p:nvSpPr>
        <p:spPr>
          <a:xfrm>
            <a:off x="2454144" y="4989069"/>
            <a:ext cx="227417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000"/>
              <a:t>asteroseismology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22.png"/>
          <p:cNvPicPr/>
          <p:nvPr/>
        </p:nvPicPr>
        <p:blipFill>
          <a:blip r:embed="rId3">
            <a:extLst/>
          </a:blip>
          <a:srcRect l="27943" t="9199" r="24984" b="28701"/>
          <a:stretch>
            <a:fillRect/>
          </a:stretch>
        </p:blipFill>
        <p:spPr>
          <a:xfrm>
            <a:off x="204693" y="2518462"/>
            <a:ext cx="6772910" cy="6701567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Halo stars in K2 with granulation gravity</a:t>
            </a:r>
          </a:p>
        </p:txBody>
      </p:sp>
      <p:sp>
        <p:nvSpPr>
          <p:cNvPr id="217" name="Shape 217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218" name="Shape 218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219" name="Shape 219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sp>
        <p:nvSpPr>
          <p:cNvPr id="220" name="Shape 220"/>
          <p:cNvSpPr/>
          <p:nvPr/>
        </p:nvSpPr>
        <p:spPr>
          <a:xfrm>
            <a:off x="1805502" y="7510474"/>
            <a:ext cx="35714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459E8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459E89"/>
                </a:solidFill>
              </a:rPr>
              <a:t>granulation</a:t>
            </a:r>
          </a:p>
        </p:txBody>
      </p:sp>
      <p:sp>
        <p:nvSpPr>
          <p:cNvPr id="221" name="Shape 221"/>
          <p:cNvSpPr/>
          <p:nvPr>
            <p:ph type="body" idx="1"/>
          </p:nvPr>
        </p:nvSpPr>
        <p:spPr>
          <a:xfrm>
            <a:off x="8581862" y="2603500"/>
            <a:ext cx="3470439" cy="6286500"/>
          </a:xfrm>
          <a:prstGeom prst="rect">
            <a:avLst/>
          </a:prstGeom>
        </p:spPr>
        <p:txBody>
          <a:bodyPr/>
          <a:lstStyle/>
          <a:p>
            <a:pPr lvl="0" marL="889000" indent="-8890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Probe halo out to 30kpc</a:t>
            </a:r>
            <a:endParaRPr sz="3600">
              <a:solidFill>
                <a:srgbClr val="FFFFFF"/>
              </a:solidFill>
            </a:endParaRPr>
          </a:p>
          <a:p>
            <a:pPr lvl="0" marL="889000" indent="-8890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Distance precision of ~20%</a:t>
            </a:r>
          </a:p>
        </p:txBody>
      </p:sp>
      <p:sp>
        <p:nvSpPr>
          <p:cNvPr id="222" name="Shape 222"/>
          <p:cNvSpPr/>
          <p:nvPr/>
        </p:nvSpPr>
        <p:spPr>
          <a:xfrm flipH="1">
            <a:off x="7224259" y="5476664"/>
            <a:ext cx="951667" cy="54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90" y="15186"/>
                </a:moveTo>
                <a:lnTo>
                  <a:pt x="12490" y="21600"/>
                </a:lnTo>
                <a:lnTo>
                  <a:pt x="0" y="10800"/>
                </a:lnTo>
                <a:lnTo>
                  <a:pt x="12490" y="0"/>
                </a:lnTo>
                <a:lnTo>
                  <a:pt x="12490" y="6414"/>
                </a:lnTo>
                <a:lnTo>
                  <a:pt x="21600" y="6414"/>
                </a:lnTo>
                <a:lnTo>
                  <a:pt x="21600" y="15186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7025905" y="6044809"/>
            <a:ext cx="195683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Galactic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center</a:t>
            </a:r>
          </a:p>
        </p:txBody>
      </p:sp>
      <p:sp>
        <p:nvSpPr>
          <p:cNvPr id="224" name="Shape 224"/>
          <p:cNvSpPr/>
          <p:nvPr/>
        </p:nvSpPr>
        <p:spPr>
          <a:xfrm>
            <a:off x="5979700" y="2474466"/>
            <a:ext cx="617354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DR1 (C1) + DR2 (C4, C6, C7)</a:t>
            </a:r>
          </a:p>
        </p:txBody>
      </p:sp>
      <p:sp>
        <p:nvSpPr>
          <p:cNvPr id="225" name="Shape 225"/>
          <p:cNvSpPr/>
          <p:nvPr/>
        </p:nvSpPr>
        <p:spPr>
          <a:xfrm>
            <a:off x="2741600" y="5014447"/>
            <a:ext cx="1699173" cy="1709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/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26" name="image23.png"/>
          <p:cNvPicPr/>
          <p:nvPr/>
        </p:nvPicPr>
        <p:blipFill>
          <a:blip r:embed="rId4">
            <a:extLst/>
          </a:blip>
          <a:srcRect l="6567" t="70799" r="7951" b="11979"/>
          <a:stretch>
            <a:fillRect/>
          </a:stretch>
        </p:blipFill>
        <p:spPr>
          <a:xfrm>
            <a:off x="6927511" y="8608561"/>
            <a:ext cx="4044299" cy="611049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2454144" y="4989069"/>
            <a:ext cx="227417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000"/>
              <a:t>asteroseismology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24.png"/>
          <p:cNvPicPr/>
          <p:nvPr/>
        </p:nvPicPr>
        <p:blipFill>
          <a:blip r:embed="rId3">
            <a:extLst/>
          </a:blip>
          <a:srcRect l="27827" t="9168" r="25276" b="28850"/>
          <a:stretch>
            <a:fillRect/>
          </a:stretch>
        </p:blipFill>
        <p:spPr>
          <a:xfrm>
            <a:off x="178698" y="2517471"/>
            <a:ext cx="6749017" cy="668995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Halo stars in K2 with granulation gravity</a:t>
            </a:r>
          </a:p>
        </p:txBody>
      </p:sp>
      <p:sp>
        <p:nvSpPr>
          <p:cNvPr id="233" name="Shape 233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234" name="Shape 234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235" name="Shape 235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sp>
        <p:nvSpPr>
          <p:cNvPr id="236" name="Shape 236"/>
          <p:cNvSpPr/>
          <p:nvPr/>
        </p:nvSpPr>
        <p:spPr>
          <a:xfrm>
            <a:off x="2454144" y="4989069"/>
            <a:ext cx="227417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000"/>
              <a:t>asteroseismology</a:t>
            </a:r>
          </a:p>
        </p:txBody>
      </p:sp>
      <p:sp>
        <p:nvSpPr>
          <p:cNvPr id="237" name="Shape 237"/>
          <p:cNvSpPr/>
          <p:nvPr>
            <p:ph type="body" idx="1"/>
          </p:nvPr>
        </p:nvSpPr>
        <p:spPr>
          <a:xfrm>
            <a:off x="8581862" y="2603500"/>
            <a:ext cx="3470439" cy="6286500"/>
          </a:xfrm>
          <a:prstGeom prst="rect">
            <a:avLst/>
          </a:prstGeom>
        </p:spPr>
        <p:txBody>
          <a:bodyPr/>
          <a:lstStyle/>
          <a:p>
            <a:pPr lvl="0" marL="889000" indent="-8890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Probe halo out to 30kpc</a:t>
            </a:r>
            <a:endParaRPr sz="3600">
              <a:solidFill>
                <a:srgbClr val="FFFFFF"/>
              </a:solidFill>
            </a:endParaRPr>
          </a:p>
          <a:p>
            <a:pPr lvl="0" marL="889000" indent="-8890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Distance precision of ~20%</a:t>
            </a:r>
          </a:p>
        </p:txBody>
      </p:sp>
      <p:sp>
        <p:nvSpPr>
          <p:cNvPr id="238" name="Shape 238"/>
          <p:cNvSpPr/>
          <p:nvPr/>
        </p:nvSpPr>
        <p:spPr>
          <a:xfrm flipH="1">
            <a:off x="7224259" y="5476664"/>
            <a:ext cx="951667" cy="54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90" y="15186"/>
                </a:moveTo>
                <a:lnTo>
                  <a:pt x="12490" y="21600"/>
                </a:lnTo>
                <a:lnTo>
                  <a:pt x="0" y="10800"/>
                </a:lnTo>
                <a:lnTo>
                  <a:pt x="12490" y="0"/>
                </a:lnTo>
                <a:lnTo>
                  <a:pt x="12490" y="6414"/>
                </a:lnTo>
                <a:lnTo>
                  <a:pt x="21600" y="6414"/>
                </a:lnTo>
                <a:lnTo>
                  <a:pt x="21600" y="15186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7025905" y="6044809"/>
            <a:ext cx="195683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Galactic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center</a:t>
            </a:r>
          </a:p>
        </p:txBody>
      </p:sp>
      <p:sp>
        <p:nvSpPr>
          <p:cNvPr id="240" name="Shape 240"/>
          <p:cNvSpPr/>
          <p:nvPr/>
        </p:nvSpPr>
        <p:spPr>
          <a:xfrm>
            <a:off x="6747123" y="2477164"/>
            <a:ext cx="623705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DR1 (C1) + DR2 (C4, C6, C7)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+ Galaxia C2, C3, C5, C8</a:t>
            </a:r>
          </a:p>
        </p:txBody>
      </p:sp>
      <p:sp>
        <p:nvSpPr>
          <p:cNvPr id="241" name="Shape 241"/>
          <p:cNvSpPr/>
          <p:nvPr/>
        </p:nvSpPr>
        <p:spPr>
          <a:xfrm>
            <a:off x="2741600" y="5014447"/>
            <a:ext cx="1699173" cy="1709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/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2" name="image23.png"/>
          <p:cNvPicPr/>
          <p:nvPr/>
        </p:nvPicPr>
        <p:blipFill>
          <a:blip r:embed="rId4">
            <a:extLst/>
          </a:blip>
          <a:srcRect l="6567" t="70799" r="7951" b="11979"/>
          <a:stretch>
            <a:fillRect/>
          </a:stretch>
        </p:blipFill>
        <p:spPr>
          <a:xfrm>
            <a:off x="6927511" y="8608561"/>
            <a:ext cx="4044299" cy="61104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1805502" y="7510474"/>
            <a:ext cx="35714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459E8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459E89"/>
                </a:solidFill>
              </a:rPr>
              <a:t>granulation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Looking forward to…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xfrm>
            <a:off x="5808000" y="2603500"/>
            <a:ext cx="6244301" cy="6286500"/>
          </a:xfrm>
          <a:prstGeom prst="rect">
            <a:avLst/>
          </a:prstGeom>
        </p:spPr>
        <p:txBody>
          <a:bodyPr/>
          <a:lstStyle/>
          <a:p>
            <a:pPr lvl="0" marL="506730" indent="-506730" defTabSz="443991">
              <a:spcBef>
                <a:spcPts val="31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Granulation surface gravities good to 0.1 dex for halo stars: down to </a:t>
            </a:r>
            <a:r>
              <a:rPr sz="2700">
                <a:solidFill>
                  <a:srgbClr val="C82506"/>
                </a:solidFill>
              </a:rPr>
              <a:t>log g ~ 1.0 in K2</a:t>
            </a:r>
            <a:r>
              <a:rPr sz="2700">
                <a:solidFill>
                  <a:srgbClr val="0365C0"/>
                </a:solidFill>
              </a:rPr>
              <a:t> </a:t>
            </a:r>
            <a:r>
              <a:rPr sz="2700">
                <a:solidFill>
                  <a:srgbClr val="FFFFFF"/>
                </a:solidFill>
              </a:rPr>
              <a:t>and </a:t>
            </a:r>
            <a:r>
              <a:rPr sz="2700">
                <a:solidFill>
                  <a:srgbClr val="0365C0"/>
                </a:solidFill>
              </a:rPr>
              <a:t>log g ~ 0.4 in Kepler</a:t>
            </a:r>
            <a:endParaRPr sz="2700"/>
          </a:p>
          <a:p>
            <a:pPr lvl="0" marL="506730" indent="-506730" defTabSz="443991">
              <a:spcBef>
                <a:spcPts val="31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Gaia: parallax radius + gravity -&gt; mass</a:t>
            </a:r>
            <a:endParaRPr sz="2700"/>
          </a:p>
          <a:p>
            <a:pPr lvl="0" marL="506730" indent="-506730" defTabSz="443991">
              <a:spcBef>
                <a:spcPts val="31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TESS: ~250k luminous stars otherwise without asteroseismic surface gravities</a:t>
            </a:r>
            <a:endParaRPr sz="2700"/>
          </a:p>
          <a:p>
            <a:pPr lvl="0" marL="506730" indent="-506730" defTabSz="443991">
              <a:spcBef>
                <a:spcPts val="3100"/>
              </a:spcBef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~7000 K2GAP red giants with asteroseismic gravities (C1, C4, C6, C7) +500 more with granulation gravities</a:t>
            </a:r>
          </a:p>
        </p:txBody>
      </p:sp>
      <p:sp>
        <p:nvSpPr>
          <p:cNvPr id="249" name="Shape 249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250" name="Shape 250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pic>
        <p:nvPicPr>
          <p:cNvPr id="251" name="image2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21" y="3441369"/>
            <a:ext cx="5565747" cy="4174309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2446963" y="3573190"/>
            <a:ext cx="834864" cy="3362093"/>
          </a:xfrm>
          <a:prstGeom prst="rect">
            <a:avLst/>
          </a:prstGeom>
          <a:gradFill>
            <a:gsLst>
              <a:gs pos="0">
                <a:srgbClr val="FB4912">
                  <a:alpha val="50344"/>
                </a:srgbClr>
              </a:gs>
              <a:gs pos="100000">
                <a:srgbClr val="C82506">
                  <a:alpha val="50344"/>
                </a:srgb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1061439" y="3573190"/>
            <a:ext cx="1380842" cy="3362093"/>
          </a:xfrm>
          <a:prstGeom prst="rect">
            <a:avLst/>
          </a:prstGeom>
          <a:gradFill>
            <a:gsLst>
              <a:gs pos="0">
                <a:srgbClr val="51A7F9">
                  <a:alpha val="50344"/>
                </a:srgbClr>
              </a:gs>
              <a:gs pos="100000">
                <a:srgbClr val="0365C0">
                  <a:alpha val="50344"/>
                </a:srgb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1296007" y="3957917"/>
            <a:ext cx="91170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1600"/>
              <a:t>Kepler</a:t>
            </a:r>
          </a:p>
        </p:txBody>
      </p:sp>
      <p:sp>
        <p:nvSpPr>
          <p:cNvPr id="255" name="Shape 255"/>
          <p:cNvSpPr/>
          <p:nvPr/>
        </p:nvSpPr>
        <p:spPr>
          <a:xfrm>
            <a:off x="2638211" y="3957917"/>
            <a:ext cx="45236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1600"/>
              <a:t>K2</a:t>
            </a:r>
          </a:p>
        </p:txBody>
      </p:sp>
      <p:sp>
        <p:nvSpPr>
          <p:cNvPr id="256" name="Shape 256"/>
          <p:cNvSpPr/>
          <p:nvPr/>
        </p:nvSpPr>
        <p:spPr>
          <a:xfrm>
            <a:off x="1599974" y="4412641"/>
            <a:ext cx="138084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1600"/>
              <a:t>granulation</a:t>
            </a:r>
          </a:p>
        </p:txBody>
      </p:sp>
      <p:sp>
        <p:nvSpPr>
          <p:cNvPr id="257" name="Shape 257"/>
          <p:cNvSpPr/>
          <p:nvPr/>
        </p:nvSpPr>
        <p:spPr>
          <a:xfrm>
            <a:off x="3138089" y="5290266"/>
            <a:ext cx="225074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1600"/>
              <a:t>asteroseismology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2" name="Shape 2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5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9301" y="2573683"/>
            <a:ext cx="6637888" cy="661531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Surface gravities for</a:t>
            </a:r>
            <a:endParaRPr b="1" sz="6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log g &lt;1.8</a:t>
            </a:r>
          </a:p>
        </p:txBody>
      </p:sp>
      <p:pic>
        <p:nvPicPr>
          <p:cNvPr id="266" name="image2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45866" y="4698553"/>
            <a:ext cx="5635224" cy="852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1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21956" y="2963368"/>
            <a:ext cx="2924845" cy="47353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1109997" y="3505937"/>
            <a:ext cx="2832566" cy="606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63" y="11893"/>
                </a:moveTo>
                <a:lnTo>
                  <a:pt x="3763" y="21600"/>
                </a:lnTo>
                <a:lnTo>
                  <a:pt x="0" y="10800"/>
                </a:lnTo>
                <a:lnTo>
                  <a:pt x="3763" y="0"/>
                </a:lnTo>
                <a:lnTo>
                  <a:pt x="3763" y="9707"/>
                </a:lnTo>
                <a:lnTo>
                  <a:pt x="21600" y="9707"/>
                </a:lnTo>
                <a:lnTo>
                  <a:pt x="21600" y="11893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2165300" y="3841749"/>
            <a:ext cx="58802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granulation amplitude, “b”</a:t>
            </a:r>
          </a:p>
        </p:txBody>
      </p:sp>
      <p:pic>
        <p:nvPicPr>
          <p:cNvPr id="270" name="image26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36710" y="6050655"/>
            <a:ext cx="6438753" cy="8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272" name="Shape 272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273" name="Shape 273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Why use K2 for galactic archaeology?</a:t>
            </a:r>
          </a:p>
        </p:txBody>
      </p:sp>
      <p:pic>
        <p:nvPicPr>
          <p:cNvPr id="46" name="media1.mp4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06400" y="2311400"/>
            <a:ext cx="12192000" cy="6858000"/>
          </a:xfrm>
          <a:prstGeom prst="rect">
            <a:avLst/>
          </a:prstGeom>
        </p:spPr>
      </p:pic>
      <p:sp>
        <p:nvSpPr>
          <p:cNvPr id="47" name="Shape 47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48" name="Shape 48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278" name="Shape 278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pic>
        <p:nvPicPr>
          <p:cNvPr id="279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10668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5740400" y="1307435"/>
            <a:ext cx="1524000" cy="6137340"/>
          </a:xfrm>
          <a:prstGeom prst="rect">
            <a:avLst/>
          </a:prstGeom>
          <a:gradFill>
            <a:gsLst>
              <a:gs pos="0">
                <a:srgbClr val="FB4912">
                  <a:alpha val="50344"/>
                </a:srgbClr>
              </a:gs>
              <a:gs pos="100000">
                <a:srgbClr val="C82506">
                  <a:alpha val="50344"/>
                </a:srgb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3211190" y="1307435"/>
            <a:ext cx="2520662" cy="6137340"/>
          </a:xfrm>
          <a:prstGeom prst="rect">
            <a:avLst/>
          </a:prstGeom>
          <a:gradFill>
            <a:gsLst>
              <a:gs pos="0">
                <a:srgbClr val="51A7F9">
                  <a:alpha val="50344"/>
                </a:srgbClr>
              </a:gs>
              <a:gs pos="100000">
                <a:srgbClr val="0365C0">
                  <a:alpha val="50344"/>
                </a:srgb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3702897" y="1998857"/>
            <a:ext cx="15372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Kepler</a:t>
            </a:r>
          </a:p>
        </p:txBody>
      </p:sp>
      <p:sp>
        <p:nvSpPr>
          <p:cNvPr id="283" name="Shape 283"/>
          <p:cNvSpPr/>
          <p:nvPr/>
        </p:nvSpPr>
        <p:spPr>
          <a:xfrm>
            <a:off x="6153026" y="1998857"/>
            <a:ext cx="6987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K2</a:t>
            </a:r>
          </a:p>
        </p:txBody>
      </p:sp>
      <p:sp>
        <p:nvSpPr>
          <p:cNvPr id="284" name="Shape 284"/>
          <p:cNvSpPr/>
          <p:nvPr/>
        </p:nvSpPr>
        <p:spPr>
          <a:xfrm>
            <a:off x="4194260" y="2667723"/>
            <a:ext cx="26034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granulation</a:t>
            </a:r>
          </a:p>
        </p:txBody>
      </p:sp>
      <p:sp>
        <p:nvSpPr>
          <p:cNvPr id="285" name="Shape 285"/>
          <p:cNvSpPr/>
          <p:nvPr/>
        </p:nvSpPr>
        <p:spPr>
          <a:xfrm>
            <a:off x="7002016" y="4422440"/>
            <a:ext cx="41086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000"/>
              <a:t>asteroseismology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27.png"/>
          <p:cNvPicPr/>
          <p:nvPr/>
        </p:nvPicPr>
        <p:blipFill>
          <a:blip r:embed="rId3">
            <a:extLst/>
          </a:blip>
          <a:srcRect l="27798" t="7872" r="24982" b="28837"/>
          <a:stretch>
            <a:fillRect/>
          </a:stretch>
        </p:blipFill>
        <p:spPr>
          <a:xfrm>
            <a:off x="1144855" y="2482502"/>
            <a:ext cx="6188775" cy="6221424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Halo stars in K2 with granulation gravity</a:t>
            </a:r>
          </a:p>
        </p:txBody>
      </p:sp>
      <p:sp>
        <p:nvSpPr>
          <p:cNvPr id="289" name="Shape 289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290" name="Shape 290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291" name="Shape 291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sp>
        <p:nvSpPr>
          <p:cNvPr id="292" name="Shape 292"/>
          <p:cNvSpPr/>
          <p:nvPr/>
        </p:nvSpPr>
        <p:spPr>
          <a:xfrm>
            <a:off x="3389624" y="4752261"/>
            <a:ext cx="1699173" cy="1709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/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93" name="image23.png"/>
          <p:cNvPicPr/>
          <p:nvPr/>
        </p:nvPicPr>
        <p:blipFill>
          <a:blip r:embed="rId4">
            <a:extLst/>
          </a:blip>
          <a:srcRect l="6567" t="70799" r="7951" b="11979"/>
          <a:stretch>
            <a:fillRect/>
          </a:stretch>
        </p:blipFill>
        <p:spPr>
          <a:xfrm>
            <a:off x="6622711" y="7998961"/>
            <a:ext cx="4044299" cy="61104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3102169" y="5403893"/>
            <a:ext cx="22741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000"/>
              <a:t>asteroseismology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xfrm>
            <a:off x="8581862" y="2603500"/>
            <a:ext cx="3470439" cy="6286500"/>
          </a:xfrm>
          <a:prstGeom prst="rect">
            <a:avLst/>
          </a:prstGeom>
        </p:spPr>
        <p:txBody>
          <a:bodyPr/>
          <a:lstStyle/>
          <a:p>
            <a:pPr lvl="0" marL="889000" indent="-8890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Probe halo out to 30kpc</a:t>
            </a:r>
            <a:endParaRPr sz="3600">
              <a:solidFill>
                <a:srgbClr val="FFFFFF"/>
              </a:solidFill>
            </a:endParaRPr>
          </a:p>
          <a:p>
            <a:pPr lvl="0" marL="889000" indent="-8890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Distance precision of ~20%</a:t>
            </a:r>
          </a:p>
        </p:txBody>
      </p:sp>
      <p:sp>
        <p:nvSpPr>
          <p:cNvPr id="296" name="Shape 296"/>
          <p:cNvSpPr/>
          <p:nvPr/>
        </p:nvSpPr>
        <p:spPr>
          <a:xfrm>
            <a:off x="5979700" y="2474466"/>
            <a:ext cx="617354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DR1 (C1) + DR2 (C4, C6, C7)</a:t>
            </a:r>
          </a:p>
        </p:txBody>
      </p:sp>
      <p:sp>
        <p:nvSpPr>
          <p:cNvPr id="297" name="Shape 297"/>
          <p:cNvSpPr/>
          <p:nvPr/>
        </p:nvSpPr>
        <p:spPr>
          <a:xfrm>
            <a:off x="2453526" y="6951133"/>
            <a:ext cx="35714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459E8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459E89"/>
                </a:solidFill>
              </a:rPr>
              <a:t>granulation</a:t>
            </a:r>
          </a:p>
        </p:txBody>
      </p:sp>
      <p:sp>
        <p:nvSpPr>
          <p:cNvPr id="298" name="Shape 298"/>
          <p:cNvSpPr/>
          <p:nvPr/>
        </p:nvSpPr>
        <p:spPr>
          <a:xfrm flipH="1">
            <a:off x="7224259" y="5476664"/>
            <a:ext cx="951667" cy="54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90" y="15186"/>
                </a:moveTo>
                <a:lnTo>
                  <a:pt x="12490" y="21600"/>
                </a:lnTo>
                <a:lnTo>
                  <a:pt x="0" y="10800"/>
                </a:lnTo>
                <a:lnTo>
                  <a:pt x="12490" y="0"/>
                </a:lnTo>
                <a:lnTo>
                  <a:pt x="12490" y="6414"/>
                </a:lnTo>
                <a:lnTo>
                  <a:pt x="21600" y="6414"/>
                </a:lnTo>
                <a:lnTo>
                  <a:pt x="21600" y="15186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7025905" y="6044809"/>
            <a:ext cx="195683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Galactic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center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28.png"/>
          <p:cNvPicPr/>
          <p:nvPr/>
        </p:nvPicPr>
        <p:blipFill>
          <a:blip r:embed="rId3">
            <a:extLst/>
          </a:blip>
          <a:srcRect l="27403" t="8343" r="24762" b="28481"/>
          <a:stretch>
            <a:fillRect/>
          </a:stretch>
        </p:blipFill>
        <p:spPr>
          <a:xfrm>
            <a:off x="1088660" y="2524124"/>
            <a:ext cx="6275694" cy="6216484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Halo stars in K2 with granulation gravity</a:t>
            </a:r>
          </a:p>
        </p:txBody>
      </p:sp>
      <p:sp>
        <p:nvSpPr>
          <p:cNvPr id="305" name="Shape 305"/>
          <p:cNvSpPr/>
          <p:nvPr>
            <p:ph type="body" idx="1"/>
          </p:nvPr>
        </p:nvSpPr>
        <p:spPr>
          <a:xfrm>
            <a:off x="8581862" y="2603500"/>
            <a:ext cx="3470439" cy="6286500"/>
          </a:xfrm>
          <a:prstGeom prst="rect">
            <a:avLst/>
          </a:prstGeom>
        </p:spPr>
        <p:txBody>
          <a:bodyPr/>
          <a:lstStyle/>
          <a:p>
            <a:pPr lvl="0" marL="889000" indent="-8890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Probe halo out to 30kpc</a:t>
            </a:r>
            <a:endParaRPr sz="3600">
              <a:solidFill>
                <a:srgbClr val="FFFFFF"/>
              </a:solidFill>
            </a:endParaRPr>
          </a:p>
          <a:p>
            <a:pPr lvl="0" marL="889000" indent="-889000">
              <a:buClr>
                <a:srgbClr val="FFFFFF"/>
              </a:buClr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Distance precision of ~20%</a:t>
            </a:r>
          </a:p>
        </p:txBody>
      </p:sp>
      <p:sp>
        <p:nvSpPr>
          <p:cNvPr id="306" name="Shape 306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307" name="Shape 307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308" name="Shape 308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sp>
        <p:nvSpPr>
          <p:cNvPr id="309" name="Shape 309"/>
          <p:cNvSpPr/>
          <p:nvPr/>
        </p:nvSpPr>
        <p:spPr>
          <a:xfrm>
            <a:off x="3389624" y="4752261"/>
            <a:ext cx="1699173" cy="1709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/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10" name="image23.png"/>
          <p:cNvPicPr/>
          <p:nvPr/>
        </p:nvPicPr>
        <p:blipFill>
          <a:blip r:embed="rId4">
            <a:extLst/>
          </a:blip>
          <a:srcRect l="6567" t="70799" r="7951" b="11979"/>
          <a:stretch>
            <a:fillRect/>
          </a:stretch>
        </p:blipFill>
        <p:spPr>
          <a:xfrm>
            <a:off x="6622711" y="7998961"/>
            <a:ext cx="4044299" cy="611049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3102169" y="5403893"/>
            <a:ext cx="22741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000"/>
              <a:t>asteroseismology</a:t>
            </a:r>
          </a:p>
        </p:txBody>
      </p:sp>
      <p:sp>
        <p:nvSpPr>
          <p:cNvPr id="312" name="Shape 312"/>
          <p:cNvSpPr/>
          <p:nvPr/>
        </p:nvSpPr>
        <p:spPr>
          <a:xfrm flipH="1">
            <a:off x="7224259" y="5476664"/>
            <a:ext cx="951667" cy="540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90" y="15186"/>
                </a:moveTo>
                <a:lnTo>
                  <a:pt x="12490" y="21600"/>
                </a:lnTo>
                <a:lnTo>
                  <a:pt x="0" y="10800"/>
                </a:lnTo>
                <a:lnTo>
                  <a:pt x="12490" y="0"/>
                </a:lnTo>
                <a:lnTo>
                  <a:pt x="12490" y="6414"/>
                </a:lnTo>
                <a:lnTo>
                  <a:pt x="21600" y="6414"/>
                </a:lnTo>
                <a:lnTo>
                  <a:pt x="21600" y="15186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7025905" y="6044809"/>
            <a:ext cx="195683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Galactic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center</a:t>
            </a:r>
          </a:p>
        </p:txBody>
      </p:sp>
      <p:sp>
        <p:nvSpPr>
          <p:cNvPr id="314" name="Shape 314"/>
          <p:cNvSpPr/>
          <p:nvPr/>
        </p:nvSpPr>
        <p:spPr>
          <a:xfrm>
            <a:off x="5951256" y="2477164"/>
            <a:ext cx="623705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DR1 (C1) + DR2 (C4, C6, C7)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b="1" sz="3600">
                <a:latin typeface="+mn-lt"/>
                <a:ea typeface="+mn-ea"/>
                <a:cs typeface="+mn-cs"/>
                <a:sym typeface="Helvetica"/>
              </a:rPr>
              <a:t>+ Galaxia C2, C3, C5, C8</a:t>
            </a:r>
          </a:p>
        </p:txBody>
      </p:sp>
      <p:sp>
        <p:nvSpPr>
          <p:cNvPr id="315" name="Shape 315"/>
          <p:cNvSpPr/>
          <p:nvPr/>
        </p:nvSpPr>
        <p:spPr>
          <a:xfrm>
            <a:off x="2453526" y="6951133"/>
            <a:ext cx="357145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459E8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459E89"/>
                </a:solidFill>
              </a:rPr>
              <a:t>granulation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body" idx="1"/>
          </p:nvPr>
        </p:nvSpPr>
        <p:spPr>
          <a:xfrm>
            <a:off x="8672755" y="2603500"/>
            <a:ext cx="3379547" cy="6286500"/>
          </a:xfrm>
          <a:prstGeom prst="rect">
            <a:avLst/>
          </a:prstGeom>
        </p:spPr>
        <p:txBody>
          <a:bodyPr/>
          <a:lstStyle/>
          <a:p>
            <a:pPr lvl="0" marL="889000" indent="-889000">
              <a:buClr>
                <a:srgbClr val="FFFFFF"/>
              </a:buClr>
              <a:defRPr sz="1800"/>
            </a:pPr>
            <a:r>
              <a:rPr sz="3600">
                <a:solidFill>
                  <a:srgbClr val="FFFFFF"/>
                </a:solidFill>
              </a:rPr>
              <a:t>Granulation power on time-scales of 8 hours and less</a:t>
            </a:r>
            <a:endParaRPr>
              <a:solidFill>
                <a:srgbClr val="FFFFFF"/>
              </a:solidFill>
            </a:endParaRPr>
          </a:p>
          <a:p>
            <a:pPr lvl="0" marL="889000" indent="-889000">
              <a:buClr>
                <a:srgbClr val="FFFFFF"/>
              </a:buClr>
              <a:defRPr sz="1800"/>
            </a:pPr>
            <a:r>
              <a:rPr sz="3600">
                <a:solidFill>
                  <a:srgbClr val="FFFFFF"/>
                </a:solidFill>
              </a:rPr>
              <a:t>25% precision down to ~ log g of 2.5</a:t>
            </a:r>
          </a:p>
        </p:txBody>
      </p:sp>
      <p:pic>
        <p:nvPicPr>
          <p:cNvPr id="320" name="image2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4207" y="2132164"/>
            <a:ext cx="8872757" cy="3493936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4071034" y="4044949"/>
            <a:ext cx="30847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Bastien+ 2016</a:t>
            </a:r>
          </a:p>
        </p:txBody>
      </p:sp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6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‘Flicker’ Gravity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body" idx="1"/>
          </p:nvPr>
        </p:nvSpPr>
        <p:spPr>
          <a:xfrm>
            <a:off x="8206409" y="2603500"/>
            <a:ext cx="3845893" cy="6286500"/>
          </a:xfrm>
          <a:prstGeom prst="rect">
            <a:avLst/>
          </a:prstGeom>
        </p:spPr>
        <p:txBody>
          <a:bodyPr/>
          <a:lstStyle/>
          <a:p>
            <a:pPr lvl="0" marL="889000" indent="-889000">
              <a:buClr>
                <a:srgbClr val="FFFFFF"/>
              </a:buClr>
              <a:defRPr sz="1800"/>
            </a:pPr>
            <a:r>
              <a:rPr sz="3600">
                <a:solidFill>
                  <a:srgbClr val="FFFFFF"/>
                </a:solidFill>
              </a:rPr>
              <a:t>Time-scale of convective motions</a:t>
            </a:r>
            <a:endParaRPr>
              <a:solidFill>
                <a:srgbClr val="FFFFFF"/>
              </a:solidFill>
            </a:endParaRPr>
          </a:p>
          <a:p>
            <a:pPr lvl="0" marL="889000" indent="-889000">
              <a:buClr>
                <a:srgbClr val="FFFFFF"/>
              </a:buClr>
              <a:defRPr sz="1800"/>
            </a:pPr>
            <a:r>
              <a:rPr sz="3600">
                <a:solidFill>
                  <a:srgbClr val="FFFFFF"/>
                </a:solidFill>
              </a:rPr>
              <a:t>4% precision down to ~ log g of 1</a:t>
            </a:r>
            <a:endParaRPr>
              <a:solidFill>
                <a:srgbClr val="FFFFFF"/>
              </a:solidFill>
            </a:endParaRPr>
          </a:p>
          <a:p>
            <a:pPr lvl="0" marL="889000" indent="-889000">
              <a:buClr>
                <a:srgbClr val="FFFFFF"/>
              </a:buClr>
              <a:defRPr sz="1800"/>
            </a:pPr>
            <a:r>
              <a:rPr sz="3600">
                <a:solidFill>
                  <a:srgbClr val="FFFFFF"/>
                </a:solidFill>
              </a:rPr>
              <a:t>Kallinger+ 2016</a:t>
            </a:r>
          </a:p>
        </p:txBody>
      </p:sp>
      <p:pic>
        <p:nvPicPr>
          <p:cNvPr id="327" name="image3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69" y="1848136"/>
            <a:ext cx="7939181" cy="7556214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/>
          <p:nvPr/>
        </p:nvSpPr>
        <p:spPr>
          <a:xfrm>
            <a:off x="3201848" y="7942829"/>
            <a:ext cx="3363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Kallinger+ 2016</a:t>
            </a:r>
          </a:p>
        </p:txBody>
      </p:sp>
      <p:sp>
        <p:nvSpPr>
          <p:cNvPr id="329" name="Shape 329"/>
          <p:cNvSpPr/>
          <p:nvPr>
            <p:ph type="title"/>
          </p:nvPr>
        </p:nvSpPr>
        <p:spPr>
          <a:xfrm>
            <a:off x="825499" y="190500"/>
            <a:ext cx="11726087" cy="2159000"/>
          </a:xfrm>
          <a:prstGeom prst="rect">
            <a:avLst/>
          </a:prstGeom>
        </p:spPr>
        <p:txBody>
          <a:bodyPr/>
          <a:lstStyle>
            <a:lvl1pPr>
              <a:defRPr b="1" sz="6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Convective timescale gravity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334" name="Shape 334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pic>
        <p:nvPicPr>
          <p:cNvPr id="335" name="image7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2896" y="1264632"/>
            <a:ext cx="7076156" cy="696496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Best case scenario: the Sun</a:t>
            </a:r>
          </a:p>
        </p:txBody>
      </p:sp>
      <p:sp>
        <p:nvSpPr>
          <p:cNvPr id="339" name="Shape 339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340" name="Shape 340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pic>
        <p:nvPicPr>
          <p:cNvPr id="341" name="image3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1015" y="2246974"/>
            <a:ext cx="10915385" cy="5457693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7" name="Shape 3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48" name="image8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682" y="2713901"/>
            <a:ext cx="8212019" cy="606569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2" name="Shape 3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53" name="image3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28533"/>
            <a:ext cx="13004800" cy="4064002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11176660" y="9243500"/>
            <a:ext cx="83688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NASA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357" name="Shape 357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pic>
        <p:nvPicPr>
          <p:cNvPr id="358" name="image33.png"/>
          <p:cNvPicPr/>
          <p:nvPr/>
        </p:nvPicPr>
        <p:blipFill>
          <a:blip r:embed="rId2">
            <a:extLst/>
          </a:blip>
          <a:srcRect l="7993" t="7979" r="7993" b="11365"/>
          <a:stretch>
            <a:fillRect/>
          </a:stretch>
        </p:blipFill>
        <p:spPr>
          <a:xfrm>
            <a:off x="716438" y="2909317"/>
            <a:ext cx="7881561" cy="5674826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Asteroseismology primer</a:t>
            </a:r>
          </a:p>
        </p:txBody>
      </p:sp>
      <p:pic>
        <p:nvPicPr>
          <p:cNvPr id="53" name="image4.png"/>
          <p:cNvPicPr/>
          <p:nvPr/>
        </p:nvPicPr>
        <p:blipFill>
          <a:blip r:embed="rId3">
            <a:extLst/>
          </a:blip>
          <a:srcRect l="0" t="0" r="2023" b="0"/>
          <a:stretch>
            <a:fillRect/>
          </a:stretch>
        </p:blipFill>
        <p:spPr>
          <a:xfrm rot="5400000">
            <a:off x="9429030" y="4599792"/>
            <a:ext cx="6184734" cy="573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5.png"/>
          <p:cNvPicPr/>
          <p:nvPr/>
        </p:nvPicPr>
        <p:blipFill>
          <a:blip r:embed="rId4">
            <a:extLst/>
          </a:blip>
          <a:srcRect l="0" t="0" r="1737" b="0"/>
          <a:stretch>
            <a:fillRect/>
          </a:stretch>
        </p:blipFill>
        <p:spPr>
          <a:xfrm>
            <a:off x="7087396" y="7231495"/>
            <a:ext cx="5046755" cy="735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6.png"/>
          <p:cNvPicPr/>
          <p:nvPr/>
        </p:nvPicPr>
        <p:blipFill>
          <a:blip r:embed="rId5">
            <a:extLst/>
          </a:blip>
          <a:srcRect l="0" t="0" r="3752" b="0"/>
          <a:stretch>
            <a:fillRect/>
          </a:stretch>
        </p:blipFill>
        <p:spPr>
          <a:xfrm>
            <a:off x="2099949" y="7214592"/>
            <a:ext cx="3462561" cy="735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7.png"/>
          <p:cNvPicPr/>
          <p:nvPr/>
        </p:nvPicPr>
        <p:blipFill>
          <a:blip r:embed="rId6">
            <a:extLst/>
          </a:blip>
          <a:srcRect l="0" t="0" r="2358" b="0"/>
          <a:stretch>
            <a:fillRect/>
          </a:stretch>
        </p:blipFill>
        <p:spPr>
          <a:xfrm rot="16200000">
            <a:off x="-1851879" y="4411519"/>
            <a:ext cx="4740437" cy="573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1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7688" y="2090580"/>
            <a:ext cx="6149207" cy="4398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2.t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24580" y="2085089"/>
            <a:ext cx="5747200" cy="433531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60" name="Shape 60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2" name="Shape 3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63" name="image23.png"/>
          <p:cNvPicPr/>
          <p:nvPr/>
        </p:nvPicPr>
        <p:blipFill>
          <a:blip r:embed="rId2">
            <a:extLst/>
          </a:blip>
          <a:srcRect l="27744" t="9178" r="24427" b="29455"/>
          <a:stretch>
            <a:fillRect/>
          </a:stretch>
        </p:blipFill>
        <p:spPr>
          <a:xfrm>
            <a:off x="1114855" y="2600367"/>
            <a:ext cx="6248907" cy="6013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Asteroseismology primer</a:t>
            </a:r>
          </a:p>
        </p:txBody>
      </p:sp>
      <p:pic>
        <p:nvPicPr>
          <p:cNvPr id="366" name="image4.png"/>
          <p:cNvPicPr/>
          <p:nvPr/>
        </p:nvPicPr>
        <p:blipFill>
          <a:blip r:embed="rId3">
            <a:extLst/>
          </a:blip>
          <a:srcRect l="0" t="0" r="2023" b="0"/>
          <a:stretch>
            <a:fillRect/>
          </a:stretch>
        </p:blipFill>
        <p:spPr>
          <a:xfrm rot="5400000">
            <a:off x="9429030" y="4599792"/>
            <a:ext cx="6184734" cy="573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5.png"/>
          <p:cNvPicPr/>
          <p:nvPr/>
        </p:nvPicPr>
        <p:blipFill>
          <a:blip r:embed="rId4">
            <a:extLst/>
          </a:blip>
          <a:srcRect l="0" t="0" r="1737" b="0"/>
          <a:stretch>
            <a:fillRect/>
          </a:stretch>
        </p:blipFill>
        <p:spPr>
          <a:xfrm>
            <a:off x="7087396" y="7231495"/>
            <a:ext cx="5046755" cy="735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6.png"/>
          <p:cNvPicPr/>
          <p:nvPr/>
        </p:nvPicPr>
        <p:blipFill>
          <a:blip r:embed="rId5">
            <a:extLst/>
          </a:blip>
          <a:srcRect l="0" t="0" r="3752" b="0"/>
          <a:stretch>
            <a:fillRect/>
          </a:stretch>
        </p:blipFill>
        <p:spPr>
          <a:xfrm>
            <a:off x="2099949" y="7214592"/>
            <a:ext cx="3462561" cy="735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7.png"/>
          <p:cNvPicPr/>
          <p:nvPr/>
        </p:nvPicPr>
        <p:blipFill>
          <a:blip r:embed="rId6">
            <a:extLst/>
          </a:blip>
          <a:srcRect l="0" t="0" r="2358" b="0"/>
          <a:stretch>
            <a:fillRect/>
          </a:stretch>
        </p:blipFill>
        <p:spPr>
          <a:xfrm rot="16200000">
            <a:off x="-1851879" y="4411519"/>
            <a:ext cx="4740437" cy="573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1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7688" y="2090580"/>
            <a:ext cx="6149207" cy="4398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34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12581" y="1734685"/>
            <a:ext cx="6668945" cy="5001708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Shape 372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373" name="Shape 373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pic>
        <p:nvPicPr>
          <p:cNvPr id="374" name="image8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973316" y="2332448"/>
            <a:ext cx="3110486" cy="881129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 flipV="1">
            <a:off x="9323047" y="2263699"/>
            <a:ext cx="2" cy="3943680"/>
          </a:xfrm>
          <a:prstGeom prst="line">
            <a:avLst/>
          </a:prstGeom>
          <a:ln w="88900">
            <a:solidFill>
              <a:srgbClr val="000000">
                <a:alpha val="24705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376" name="image9.png"/>
          <p:cNvPicPr/>
          <p:nvPr/>
        </p:nvPicPr>
        <p:blipFill>
          <a:blip r:embed="rId10">
            <a:extLst/>
          </a:blip>
          <a:srcRect l="0" t="0" r="62879" b="0"/>
          <a:stretch>
            <a:fillRect/>
          </a:stretch>
        </p:blipFill>
        <p:spPr>
          <a:xfrm>
            <a:off x="8969413" y="6379235"/>
            <a:ext cx="955126" cy="382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Asteroseismology primer</a:t>
            </a:r>
          </a:p>
        </p:txBody>
      </p:sp>
      <p:pic>
        <p:nvPicPr>
          <p:cNvPr id="65" name="image4.png"/>
          <p:cNvPicPr/>
          <p:nvPr/>
        </p:nvPicPr>
        <p:blipFill>
          <a:blip r:embed="rId3">
            <a:extLst/>
          </a:blip>
          <a:srcRect l="0" t="0" r="2023" b="0"/>
          <a:stretch>
            <a:fillRect/>
          </a:stretch>
        </p:blipFill>
        <p:spPr>
          <a:xfrm rot="5400000">
            <a:off x="9429030" y="4599792"/>
            <a:ext cx="6184734" cy="573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5.png"/>
          <p:cNvPicPr/>
          <p:nvPr/>
        </p:nvPicPr>
        <p:blipFill>
          <a:blip r:embed="rId4">
            <a:extLst/>
          </a:blip>
          <a:srcRect l="0" t="0" r="1737" b="0"/>
          <a:stretch>
            <a:fillRect/>
          </a:stretch>
        </p:blipFill>
        <p:spPr>
          <a:xfrm>
            <a:off x="7087396" y="7231495"/>
            <a:ext cx="5046755" cy="735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6.png"/>
          <p:cNvPicPr/>
          <p:nvPr/>
        </p:nvPicPr>
        <p:blipFill>
          <a:blip r:embed="rId5">
            <a:extLst/>
          </a:blip>
          <a:srcRect l="0" t="0" r="3752" b="0"/>
          <a:stretch>
            <a:fillRect/>
          </a:stretch>
        </p:blipFill>
        <p:spPr>
          <a:xfrm>
            <a:off x="2099949" y="7214592"/>
            <a:ext cx="3462561" cy="735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7.png"/>
          <p:cNvPicPr/>
          <p:nvPr/>
        </p:nvPicPr>
        <p:blipFill>
          <a:blip r:embed="rId6">
            <a:extLst/>
          </a:blip>
          <a:srcRect l="0" t="0" r="2358" b="0"/>
          <a:stretch>
            <a:fillRect/>
          </a:stretch>
        </p:blipFill>
        <p:spPr>
          <a:xfrm rot="16200000">
            <a:off x="-1851879" y="4411519"/>
            <a:ext cx="4740437" cy="573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1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7688" y="2090580"/>
            <a:ext cx="6149207" cy="4398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image2.t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24580" y="2085089"/>
            <a:ext cx="5747200" cy="433531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72" name="Shape 72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73" name="Shape 73"/>
          <p:cNvSpPr/>
          <p:nvPr/>
        </p:nvSpPr>
        <p:spPr>
          <a:xfrm flipV="1">
            <a:off x="10898964" y="2280906"/>
            <a:ext cx="2" cy="3943680"/>
          </a:xfrm>
          <a:prstGeom prst="line">
            <a:avLst/>
          </a:prstGeom>
          <a:ln w="88900">
            <a:solidFill>
              <a:srgbClr val="EC5D57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74" name="image8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243316" y="2277416"/>
            <a:ext cx="1982541" cy="561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Asteroseismic gravities: K2</a:t>
            </a:r>
          </a:p>
        </p:txBody>
      </p:sp>
      <p:pic>
        <p:nvPicPr>
          <p:cNvPr id="79" name="image3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232" y="2932793"/>
            <a:ext cx="5972070" cy="5931807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5935998" y="7404837"/>
            <a:ext cx="2832565" cy="606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63" y="11893"/>
                </a:moveTo>
                <a:lnTo>
                  <a:pt x="3763" y="21600"/>
                </a:lnTo>
                <a:lnTo>
                  <a:pt x="0" y="10800"/>
                </a:lnTo>
                <a:lnTo>
                  <a:pt x="3763" y="0"/>
                </a:lnTo>
                <a:lnTo>
                  <a:pt x="3763" y="9707"/>
                </a:lnTo>
                <a:lnTo>
                  <a:pt x="21600" y="9707"/>
                </a:lnTo>
                <a:lnTo>
                  <a:pt x="21600" y="11893"/>
                </a:lnTo>
                <a:close/>
              </a:path>
            </a:pathLst>
          </a:custGeom>
          <a:gradFill>
            <a:gsLst>
              <a:gs pos="0">
                <a:srgbClr val="FB4912"/>
              </a:gs>
              <a:gs pos="100000">
                <a:srgbClr val="C82506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1" name="Shape 81"/>
          <p:cNvSpPr/>
          <p:nvPr/>
        </p:nvSpPr>
        <p:spPr>
          <a:xfrm>
            <a:off x="7013158" y="7866908"/>
            <a:ext cx="26034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granulation</a:t>
            </a:r>
          </a:p>
        </p:txBody>
      </p:sp>
      <p:sp>
        <p:nvSpPr>
          <p:cNvPr id="82" name="Shape 82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83" name="Shape 83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84" name="Shape 84"/>
          <p:cNvSpPr/>
          <p:nvPr/>
        </p:nvSpPr>
        <p:spPr>
          <a:xfrm>
            <a:off x="4284998" y="3975837"/>
            <a:ext cx="2832565" cy="606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63" y="11893"/>
                </a:moveTo>
                <a:lnTo>
                  <a:pt x="3763" y="21600"/>
                </a:lnTo>
                <a:lnTo>
                  <a:pt x="0" y="10800"/>
                </a:lnTo>
                <a:lnTo>
                  <a:pt x="3763" y="0"/>
                </a:lnTo>
                <a:lnTo>
                  <a:pt x="3763" y="9707"/>
                </a:lnTo>
                <a:lnTo>
                  <a:pt x="21600" y="9707"/>
                </a:lnTo>
                <a:lnTo>
                  <a:pt x="21600" y="11893"/>
                </a:lnTo>
                <a:close/>
              </a:path>
            </a:pathLst>
          </a:custGeom>
          <a:gradFill>
            <a:gsLst>
              <a:gs pos="0">
                <a:srgbClr val="FB4912"/>
              </a:gs>
              <a:gs pos="100000">
                <a:srgbClr val="C82506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" name="Shape 85"/>
          <p:cNvSpPr/>
          <p:nvPr/>
        </p:nvSpPr>
        <p:spPr>
          <a:xfrm>
            <a:off x="4044615" y="3155949"/>
            <a:ext cx="26295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oscillations</a:t>
            </a:r>
          </a:p>
        </p:txBody>
      </p:sp>
      <p:sp>
        <p:nvSpPr>
          <p:cNvPr id="86" name="Shape 86"/>
          <p:cNvSpPr/>
          <p:nvPr/>
        </p:nvSpPr>
        <p:spPr>
          <a:xfrm flipV="1">
            <a:off x="3938247" y="3058835"/>
            <a:ext cx="2" cy="5172630"/>
          </a:xfrm>
          <a:prstGeom prst="line">
            <a:avLst/>
          </a:prstGeom>
          <a:ln w="88900">
            <a:solidFill>
              <a:srgbClr val="000000">
                <a:alpha val="24705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87" name="image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7748" y="7700036"/>
            <a:ext cx="2573053" cy="382276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>
            <p:ph type="body" idx="1"/>
          </p:nvPr>
        </p:nvSpPr>
        <p:spPr>
          <a:xfrm>
            <a:off x="6434273" y="2755445"/>
            <a:ext cx="5635225" cy="6286503"/>
          </a:xfrm>
          <a:prstGeom prst="rect">
            <a:avLst/>
          </a:prstGeom>
        </p:spPr>
        <p:txBody>
          <a:bodyPr/>
          <a:lstStyle/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  <a:p>
            <a:pPr lvl="0" marL="177800" indent="-177800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endParaRPr sz="1400"/>
          </a:p>
        </p:txBody>
      </p:sp>
      <p:pic>
        <p:nvPicPr>
          <p:cNvPr id="89" name="image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4969" y="2678969"/>
            <a:ext cx="5473831" cy="1550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10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45864" y="5902654"/>
            <a:ext cx="5635225" cy="1013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11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45866" y="4698553"/>
            <a:ext cx="5635224" cy="852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12.png"/>
          <p:cNvPicPr/>
          <p:nvPr/>
        </p:nvPicPr>
        <p:blipFill>
          <a:blip r:embed="rId3">
            <a:extLst/>
          </a:blip>
          <a:srcRect l="2597" t="51379" r="19769" b="17521"/>
          <a:stretch>
            <a:fillRect/>
          </a:stretch>
        </p:blipFill>
        <p:spPr>
          <a:xfrm>
            <a:off x="1282559" y="609492"/>
            <a:ext cx="10744835" cy="5570156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11514380" y="2440028"/>
            <a:ext cx="1071961" cy="169194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3B3B3B"/>
                </a:solidFill>
                <a:effectLst>
                  <a:outerShdw sx="100000" sy="100000" kx="0" ky="0" algn="b" rotWithShape="0" blurRad="12700" dist="12700" dir="5400000">
                    <a:srgbClr val="FFFFFF">
                      <a:alpha val="25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97" name="image13.png"/>
          <p:cNvPicPr/>
          <p:nvPr/>
        </p:nvPicPr>
        <p:blipFill>
          <a:blip r:embed="rId4">
            <a:extLst/>
          </a:blip>
          <a:srcRect l="0" t="0" r="7354" b="0"/>
          <a:stretch>
            <a:fillRect/>
          </a:stretch>
        </p:blipFill>
        <p:spPr>
          <a:xfrm rot="16200000">
            <a:off x="-1825561" y="4640067"/>
            <a:ext cx="4807504" cy="107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0857209" y="2935592"/>
            <a:ext cx="2264462" cy="107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15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11124" y="8713096"/>
            <a:ext cx="1581627" cy="1008755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10325506" y="9243500"/>
            <a:ext cx="2539188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Stello, Zinn+ 2017</a:t>
            </a:r>
          </a:p>
        </p:txBody>
      </p:sp>
      <p:pic>
        <p:nvPicPr>
          <p:cNvPr id="101" name="image4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40739" y="6039879"/>
            <a:ext cx="5797343" cy="253391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 rot="16200000">
            <a:off x="2718930" y="5385787"/>
            <a:ext cx="723178" cy="2487179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3B3B3B"/>
                </a:solidFill>
                <a:effectLst>
                  <a:outerShdw sx="100000" sy="100000" kx="0" ky="0" algn="b" rotWithShape="0" blurRad="12700" dist="12700" dir="5400000">
                    <a:srgbClr val="FFFFFF">
                      <a:alpha val="25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03" name="image12.png"/>
          <p:cNvPicPr/>
          <p:nvPr/>
        </p:nvPicPr>
        <p:blipFill>
          <a:blip r:embed="rId3">
            <a:extLst/>
          </a:blip>
          <a:srcRect l="46181" t="82843" r="19769" b="16137"/>
          <a:stretch>
            <a:fillRect/>
          </a:stretch>
        </p:blipFill>
        <p:spPr>
          <a:xfrm>
            <a:off x="7314896" y="6244980"/>
            <a:ext cx="4712500" cy="182454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05" name="Shape 105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106" name="Shape 106"/>
          <p:cNvSpPr/>
          <p:nvPr/>
        </p:nvSpPr>
        <p:spPr>
          <a:xfrm>
            <a:off x="1708869" y="5164666"/>
            <a:ext cx="9577953" cy="2"/>
          </a:xfrm>
          <a:prstGeom prst="line">
            <a:avLst/>
          </a:prstGeom>
          <a:ln w="76200">
            <a:solidFill>
              <a:srgbClr val="EC5D57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3289001" y="5221816"/>
            <a:ext cx="23627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log g ~ 1.8</a:t>
            </a:r>
          </a:p>
        </p:txBody>
      </p:sp>
      <p:sp>
        <p:nvSpPr>
          <p:cNvPr id="108" name="Shape 108"/>
          <p:cNvSpPr/>
          <p:nvPr>
            <p:ph type="title"/>
          </p:nvPr>
        </p:nvSpPr>
        <p:spPr>
          <a:xfrm>
            <a:off x="762000" y="-6096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GAP DR 1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16.png"/>
          <p:cNvPicPr/>
          <p:nvPr/>
        </p:nvPicPr>
        <p:blipFill>
          <a:blip r:embed="rId3">
            <a:extLst/>
          </a:blip>
          <a:srcRect l="8181" t="0" r="0" b="0"/>
          <a:stretch>
            <a:fillRect/>
          </a:stretch>
        </p:blipFill>
        <p:spPr>
          <a:xfrm>
            <a:off x="2673362" y="1665110"/>
            <a:ext cx="8237479" cy="672863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sp>
        <p:nvSpPr>
          <p:cNvPr id="114" name="Shape 114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15" name="Shape 115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116" name="Shape 116"/>
          <p:cNvSpPr/>
          <p:nvPr>
            <p:ph type="title"/>
          </p:nvPr>
        </p:nvSpPr>
        <p:spPr>
          <a:xfrm>
            <a:off x="762000" y="-6096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GAP DR 2: BAM</a:t>
            </a:r>
          </a:p>
        </p:txBody>
      </p:sp>
      <p:sp>
        <p:nvSpPr>
          <p:cNvPr id="117" name="Shape 117"/>
          <p:cNvSpPr/>
          <p:nvPr/>
        </p:nvSpPr>
        <p:spPr>
          <a:xfrm flipH="1">
            <a:off x="4964529" y="2808802"/>
            <a:ext cx="2" cy="4417499"/>
          </a:xfrm>
          <a:prstGeom prst="line">
            <a:avLst/>
          </a:prstGeom>
          <a:ln w="76200">
            <a:solidFill>
              <a:srgbClr val="EC5D57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8" name="Shape 118"/>
          <p:cNvSpPr/>
          <p:nvPr/>
        </p:nvSpPr>
        <p:spPr>
          <a:xfrm rot="2157345">
            <a:off x="2158064" y="3289856"/>
            <a:ext cx="1859700" cy="278140"/>
          </a:xfrm>
          <a:prstGeom prst="rightArrow">
            <a:avLst>
              <a:gd name="adj1" fmla="val 33370"/>
              <a:gd name="adj2" fmla="val 120941"/>
            </a:avLst>
          </a:prstGeom>
          <a:gradFill>
            <a:gsLst>
              <a:gs pos="0">
                <a:srgbClr val="FB4912"/>
              </a:gs>
              <a:gs pos="100000">
                <a:srgbClr val="C82506"/>
              </a:gs>
            </a:gsLst>
            <a:lin ang="17041432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3502909" y="2931583"/>
            <a:ext cx="18926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intrinsic</a:t>
            </a:r>
          </a:p>
        </p:txBody>
      </p:sp>
      <p:sp>
        <p:nvSpPr>
          <p:cNvPr id="120" name="Shape 120"/>
          <p:cNvSpPr/>
          <p:nvPr/>
        </p:nvSpPr>
        <p:spPr>
          <a:xfrm flipH="1" rot="2157345">
            <a:off x="5316130" y="5668990"/>
            <a:ext cx="1859699" cy="278139"/>
          </a:xfrm>
          <a:prstGeom prst="rightArrow">
            <a:avLst>
              <a:gd name="adj1" fmla="val 33370"/>
              <a:gd name="adj2" fmla="val 120941"/>
            </a:avLst>
          </a:prstGeom>
          <a:gradFill>
            <a:gsLst>
              <a:gs pos="0">
                <a:srgbClr val="FB4912"/>
              </a:gs>
              <a:gs pos="100000">
                <a:srgbClr val="C82506"/>
              </a:gs>
            </a:gsLst>
            <a:lin ang="17041432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" name="Shape 121"/>
          <p:cNvSpPr/>
          <p:nvPr/>
        </p:nvSpPr>
        <p:spPr>
          <a:xfrm>
            <a:off x="6431867" y="5226049"/>
            <a:ext cx="23000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recovered</a:t>
            </a:r>
          </a:p>
        </p:txBody>
      </p:sp>
      <p:sp>
        <p:nvSpPr>
          <p:cNvPr id="122" name="Shape 122"/>
          <p:cNvSpPr/>
          <p:nvPr/>
        </p:nvSpPr>
        <p:spPr>
          <a:xfrm>
            <a:off x="3301628" y="4174049"/>
            <a:ext cx="1841802" cy="1269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DB402B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" name="Shape 123"/>
          <p:cNvSpPr/>
          <p:nvPr/>
        </p:nvSpPr>
        <p:spPr>
          <a:xfrm rot="16200000">
            <a:off x="-198657" y="4933949"/>
            <a:ext cx="424118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FFFF"/>
                </a:solidFill>
              </a:rPr>
              <a:t>Count per bin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Surface gravities for</a:t>
            </a:r>
            <a:endParaRPr b="1" sz="6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log g &lt;1.8</a:t>
            </a:r>
          </a:p>
        </p:txBody>
      </p:sp>
      <p:pic>
        <p:nvPicPr>
          <p:cNvPr id="128" name="image1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1956" y="3052268"/>
            <a:ext cx="2924845" cy="47353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30" name="Shape 130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sp>
        <p:nvSpPr>
          <p:cNvPr id="131" name="Shape 131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pic>
        <p:nvPicPr>
          <p:cNvPr id="132" name="image3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846" y="2772359"/>
            <a:ext cx="6261456" cy="621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6A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Surface gravities for</a:t>
            </a:r>
            <a:endParaRPr b="1" sz="6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log g &lt;1.8</a:t>
            </a:r>
          </a:p>
        </p:txBody>
      </p:sp>
      <p:pic>
        <p:nvPicPr>
          <p:cNvPr id="137" name="image1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1956" y="3052268"/>
            <a:ext cx="2924845" cy="47353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55942" y="9465258"/>
            <a:ext cx="1113791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 Joel C. Zinn</a:t>
            </a:r>
          </a:p>
        </p:txBody>
      </p:sp>
      <p:sp>
        <p:nvSpPr>
          <p:cNvPr id="139" name="Shape 139"/>
          <p:cNvSpPr/>
          <p:nvPr/>
        </p:nvSpPr>
        <p:spPr>
          <a:xfrm>
            <a:off x="60895" y="9185858"/>
            <a:ext cx="3008885" cy="22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500">
                <a:solidFill>
                  <a:srgbClr val="000000">
                    <a:alpha val="47843"/>
                  </a:srgbClr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K2 Galactic Archaeology Program</a:t>
            </a:r>
          </a:p>
        </p:txBody>
      </p:sp>
      <p:pic>
        <p:nvPicPr>
          <p:cNvPr id="140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3199" y="2769798"/>
            <a:ext cx="6261456" cy="6240157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10574070" y="9243500"/>
            <a:ext cx="2042060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Zinn+, in prep.</a:t>
            </a:r>
          </a:p>
        </p:txBody>
      </p:sp>
      <p:pic>
        <p:nvPicPr>
          <p:cNvPr id="142" name="image3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846" y="2772359"/>
            <a:ext cx="6261456" cy="621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